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e6b6c5d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e6b6c5d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e6b6c5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e6b6c5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e6b6c5d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e6b6c5d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e6b6c5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e6b6c5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e6b6c5d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e6b6c5d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e6b6c5d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e6b6c5d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e6b6c5d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e6b6c5d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e6422bb1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e6422bb1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e6b6c5d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e6b6c5d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e6b6c5d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e6b6c5d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e6b6c5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e6b6c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6422bb1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6422bb1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e6b6c5d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e6b6c5d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e6b6c5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e6b6c5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e6422bb1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e6422bb1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e6b6c5d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e6b6c5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e6422bb1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e6422bb1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e6b6c5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e6b6c5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e6422bb1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e6422bb1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6422bb1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e6422bb1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e6422bb1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e6422bb1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e6b6c5d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e6b6c5d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e6422bb1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e6422bb1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e6422bb1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e6422bb1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e6422bb1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e6422bb1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e6422bb1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e6422bb1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e6422bb1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e6422bb1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e6422bb1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e6422bb1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e6422bb1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e6422bb1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e6422bb1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e6422bb1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e6422bb1_1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e6422bb1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e6422bb1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e6422bb1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e6422bb1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e6422bb1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e6b6c5d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e6b6c5d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ef8a92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ef8a92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ef8a92c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ef8a92c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e6422bb1_1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e6422bb1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e6422bb1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e6422bb1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e6422bb1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e6422bb1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ef8a92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ef8a92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e6422bb1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e6422bb1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ef8a92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ef8a92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e6422bb1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e6422bb1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e6422bb1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e6422bb1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e6422bb1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e6422bb1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e6422bb1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e6422bb1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ef8a92c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ef8a92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e6422bb1_1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e6422bb1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e6422bb1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e6422bb1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e6422bb1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e6422bb1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e6422bb1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e6422bb1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e6422bb1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e6422bb1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e6422bb1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e6422bb1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e6422bb1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e6422bb1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e6b6c5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e6b6c5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e6422bb1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e6422bb1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e6422bb1_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e6422bb1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e6422bb1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e6422bb1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e6422bb1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e6422bb1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e6422bb1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e6422bb1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e6422bb1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e6422bb1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e6b6c5d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e6b6c5d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e6b6c5d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e6b6c5d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3cc39e9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3cc39e9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3cc39e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3cc39e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e6b6c5d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e6b6c5d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3cc39e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3cc39e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3cc39e9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e3cc39e9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3cc39e9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3cc39e9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3cc39e9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3cc39e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3cc39e9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3cc39e9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3cc39e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3cc39e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3cc39e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3cc39e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3cc39e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3cc39e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e6b6c5d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e6b6c5d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be6422bb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be6422bb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e6b6c5d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e6b6c5d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e6422b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e6422b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e6422b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be6422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e6422bb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e6422bb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be6422b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be6422b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e6b6c5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e6b6c5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cloud.google.com/go/" TargetMode="External"/><Relationship Id="rId4" Type="http://schemas.openxmlformats.org/officeDocument/2006/relationships/hyperlink" Target="https://cloud.google.com/g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Datastore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keys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00" y="709713"/>
            <a:ext cx="8181975" cy="3286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" y="143950"/>
            <a:ext cx="2998400" cy="108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00" y="1687275"/>
            <a:ext cx="5734050" cy="111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100" y="3258275"/>
            <a:ext cx="7772400" cy="133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4"/>
          <p:cNvSpPr txBox="1"/>
          <p:nvPr/>
        </p:nvSpPr>
        <p:spPr>
          <a:xfrm>
            <a:off x="4761075" y="914725"/>
            <a:ext cx="2757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You’re letting app engine provide the unique key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95650" y="4666450"/>
            <a:ext cx="2757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You’re providing the unique key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3" name="Google Shape;143;p24"/>
          <p:cNvCxnSpPr>
            <a:stCxn id="141" idx="1"/>
          </p:cNvCxnSpPr>
          <p:nvPr/>
        </p:nvCxnSpPr>
        <p:spPr>
          <a:xfrm flipH="1">
            <a:off x="2874375" y="1217875"/>
            <a:ext cx="1886700" cy="56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4"/>
          <p:cNvCxnSpPr/>
          <p:nvPr/>
        </p:nvCxnSpPr>
        <p:spPr>
          <a:xfrm flipH="1" rot="10800000">
            <a:off x="347525" y="3570500"/>
            <a:ext cx="999600" cy="118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56" y="0"/>
            <a:ext cx="63090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ancestors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Ancestors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often a relationship between one entity and another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user can have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 posts 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</a:t>
            </a:r>
            <a:r>
              <a:rPr b="1" lang="en">
                <a:solidFill>
                  <a:srgbClr val="FF00FF"/>
                </a:solidFill>
              </a:rPr>
              <a:t>ancestor </a:t>
            </a:r>
            <a:r>
              <a:rPr lang="en"/>
              <a:t>of a post is the user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have posts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have descendents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of their descendents might be posts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could photos be a descendent of users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Yes - users could upload photos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Ancestor Queries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We can query based upon ancestor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eg, give me all of the photos that have this ancestor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I’m saying is, “give me all of the photos that belong to this user”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68" y="0"/>
            <a:ext cx="6713461" cy="51434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getting record(s)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Records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key &amp; value pointer to datastore.Get()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employees who have the role “manager”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Ancestor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photos that have this particular ancestor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datastore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primarily means: no joins across tables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generally means it’s less flexible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as powerful in what it can do with queries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if you don’t need that power, it’s a good 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scales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primary database in app engine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Records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key &amp; value pointer to datastore.Get()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employees who have the role “manager”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Ancestor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photos that have this particular ancestor</a:t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5977575" y="1555225"/>
            <a:ext cx="217200" cy="1407600"/>
          </a:xfrm>
          <a:prstGeom prst="rightBrace">
            <a:avLst>
              <a:gd fmla="val 138018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238225" y="1967125"/>
            <a:ext cx="2085300" cy="58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query operates on entities of a given kind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Records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key &amp; value pointer to datastore.Get()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employees who have the role “manager”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Ancestor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photos that have this particular ancestor</a:t>
            </a:r>
            <a:endParaRPr/>
          </a:p>
        </p:txBody>
      </p:sp>
      <p:sp>
        <p:nvSpPr>
          <p:cNvPr id="197" name="Google Shape;197;p33"/>
          <p:cNvSpPr/>
          <p:nvPr/>
        </p:nvSpPr>
        <p:spPr>
          <a:xfrm>
            <a:off x="5977575" y="1555225"/>
            <a:ext cx="217200" cy="1407600"/>
          </a:xfrm>
          <a:prstGeom prst="rightBrace">
            <a:avLst>
              <a:gd fmla="val 138018" name="adj1"/>
              <a:gd fmla="val 50000" name="adj2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6238225" y="1967125"/>
            <a:ext cx="2085300" cy="5838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The query operates on entities of a given kind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3728275" y="282175"/>
            <a:ext cx="2085300" cy="58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fields (properties) are indexed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00" name="Google Shape;200;p33"/>
          <p:cNvCxnSpPr>
            <a:stCxn id="199" idx="1"/>
          </p:cNvCxnSpPr>
          <p:nvPr/>
        </p:nvCxnSpPr>
        <p:spPr>
          <a:xfrm flipH="1">
            <a:off x="1167475" y="574075"/>
            <a:ext cx="2560800" cy="127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321"/>
            <a:ext cx="9144001" cy="197535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6" name="Google Shape;206;p34"/>
          <p:cNvCxnSpPr/>
          <p:nvPr/>
        </p:nvCxnSpPr>
        <p:spPr>
          <a:xfrm>
            <a:off x="4074825" y="1824550"/>
            <a:ext cx="86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6898550" y="1833250"/>
            <a:ext cx="1859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208525" y="2059150"/>
            <a:ext cx="1659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>
            <a:off x="1989625" y="2059150"/>
            <a:ext cx="2901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>
            <a:off x="5108750" y="2059150"/>
            <a:ext cx="3909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191150" y="2285025"/>
            <a:ext cx="608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4"/>
          <p:cNvCxnSpPr/>
          <p:nvPr/>
        </p:nvCxnSpPr>
        <p:spPr>
          <a:xfrm>
            <a:off x="4022700" y="2285025"/>
            <a:ext cx="235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4"/>
          <p:cNvCxnSpPr/>
          <p:nvPr/>
        </p:nvCxnSpPr>
        <p:spPr>
          <a:xfrm>
            <a:off x="1172925" y="2067825"/>
            <a:ext cx="6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4"/>
          <p:cNvCxnSpPr/>
          <p:nvPr/>
        </p:nvCxnSpPr>
        <p:spPr>
          <a:xfrm>
            <a:off x="4566075" y="1820550"/>
            <a:ext cx="3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4"/>
          <p:cNvCxnSpPr/>
          <p:nvPr/>
        </p:nvCxnSpPr>
        <p:spPr>
          <a:xfrm>
            <a:off x="191150" y="2285025"/>
            <a:ext cx="6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321"/>
            <a:ext cx="9144001" cy="197535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1" name="Google Shape;221;p35"/>
          <p:cNvCxnSpPr/>
          <p:nvPr/>
        </p:nvCxnSpPr>
        <p:spPr>
          <a:xfrm>
            <a:off x="4074825" y="1824550"/>
            <a:ext cx="86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5"/>
          <p:cNvCxnSpPr/>
          <p:nvPr/>
        </p:nvCxnSpPr>
        <p:spPr>
          <a:xfrm>
            <a:off x="6898550" y="1833250"/>
            <a:ext cx="1859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208525" y="2059150"/>
            <a:ext cx="1659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5"/>
          <p:cNvCxnSpPr/>
          <p:nvPr/>
        </p:nvCxnSpPr>
        <p:spPr>
          <a:xfrm>
            <a:off x="1989625" y="2059150"/>
            <a:ext cx="2901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5"/>
          <p:cNvCxnSpPr/>
          <p:nvPr/>
        </p:nvCxnSpPr>
        <p:spPr>
          <a:xfrm>
            <a:off x="5108750" y="2059150"/>
            <a:ext cx="3909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5"/>
          <p:cNvCxnSpPr/>
          <p:nvPr/>
        </p:nvCxnSpPr>
        <p:spPr>
          <a:xfrm>
            <a:off x="191150" y="2285025"/>
            <a:ext cx="608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5"/>
          <p:cNvCxnSpPr/>
          <p:nvPr/>
        </p:nvCxnSpPr>
        <p:spPr>
          <a:xfrm>
            <a:off x="4022700" y="2285025"/>
            <a:ext cx="235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5"/>
          <p:cNvCxnSpPr/>
          <p:nvPr/>
        </p:nvCxnSpPr>
        <p:spPr>
          <a:xfrm>
            <a:off x="1172925" y="2067825"/>
            <a:ext cx="6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5"/>
          <p:cNvCxnSpPr/>
          <p:nvPr/>
        </p:nvCxnSpPr>
        <p:spPr>
          <a:xfrm>
            <a:off x="4566075" y="1820550"/>
            <a:ext cx="3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5"/>
          <p:cNvCxnSpPr/>
          <p:nvPr/>
        </p:nvCxnSpPr>
        <p:spPr>
          <a:xfrm>
            <a:off x="191150" y="2285025"/>
            <a:ext cx="69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5"/>
          <p:cNvCxnSpPr/>
          <p:nvPr/>
        </p:nvCxnSpPr>
        <p:spPr>
          <a:xfrm>
            <a:off x="2159400" y="2067825"/>
            <a:ext cx="2758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" y="447826"/>
            <a:ext cx="7606175" cy="157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" y="447826"/>
            <a:ext cx="7606175" cy="157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89323"/>
            <a:ext cx="9144001" cy="10947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88" y="1437474"/>
            <a:ext cx="8005827" cy="1287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believe the bird, not the book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put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datastore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primarily means: no joins across tables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generally means it’s less flexible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as powerful in what it can do with queries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if you don’t need that power, it’s a good 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scales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primary database in app engine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 rot="450">
            <a:off x="3215436" y="361745"/>
            <a:ext cx="4586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SCHEMALESS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You do not define ahead of time what your “table” looks like;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you don’t have to think about what “fields” will be in each “table;” you don’t have to, beforehand, think of your entire data structure; your database can evolve and change on the fly.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70" y="0"/>
            <a:ext cx="86778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put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6"/>
          <p:cNvCxnSpPr/>
          <p:nvPr/>
        </p:nvCxnSpPr>
        <p:spPr>
          <a:xfrm rot="10800000">
            <a:off x="4660100" y="2762025"/>
            <a:ext cx="409800" cy="22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75" y="0"/>
            <a:ext cx="8765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25" y="0"/>
            <a:ext cx="84925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37" y="0"/>
            <a:ext cx="8583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3" cy="50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Fields</a:t>
            </a:r>
            <a:endParaRPr/>
          </a:p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52"/>
          <p:cNvCxnSpPr/>
          <p:nvPr/>
        </p:nvCxnSpPr>
        <p:spPr>
          <a:xfrm rot="10800000">
            <a:off x="4660100" y="2762025"/>
            <a:ext cx="409800" cy="22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52"/>
          <p:cNvSpPr txBox="1"/>
          <p:nvPr/>
        </p:nvSpPr>
        <p:spPr>
          <a:xfrm>
            <a:off x="5114825" y="2941800"/>
            <a:ext cx="3234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Use NewKey when a unique key is obvious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21" name="Google Shape;321;p52"/>
          <p:cNvSpPr txBox="1"/>
          <p:nvPr/>
        </p:nvSpPr>
        <p:spPr>
          <a:xfrm>
            <a:off x="5822325" y="3178425"/>
            <a:ext cx="26961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ie, email as the key for a user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NewIncompleteKey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ie, random int ID for photos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getting records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Records</a:t>
            </a:r>
            <a:endParaRPr/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key &amp; value pointer to datastore.Get()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employees who have the role “manager”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Ancestor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me all of the photos that have this particular ancestor</a:t>
            </a:r>
            <a:endParaRPr/>
          </a:p>
        </p:txBody>
      </p:sp>
      <p:sp>
        <p:nvSpPr>
          <p:cNvPr id="333" name="Google Shape;333;p54"/>
          <p:cNvSpPr/>
          <p:nvPr/>
        </p:nvSpPr>
        <p:spPr>
          <a:xfrm>
            <a:off x="5977575" y="1555225"/>
            <a:ext cx="217200" cy="1407600"/>
          </a:xfrm>
          <a:prstGeom prst="rightBrace">
            <a:avLst>
              <a:gd fmla="val 138018" name="adj1"/>
              <a:gd fmla="val 50000" name="adj2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6238225" y="1967125"/>
            <a:ext cx="2085300" cy="5838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The query operates on entities of a given kind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3728275" y="282175"/>
            <a:ext cx="2085300" cy="58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fields (properties) are indexed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36" name="Google Shape;336;p54"/>
          <p:cNvCxnSpPr>
            <a:stCxn id="335" idx="1"/>
          </p:cNvCxnSpPr>
          <p:nvPr/>
        </p:nvCxnSpPr>
        <p:spPr>
          <a:xfrm flipH="1">
            <a:off x="1167475" y="574075"/>
            <a:ext cx="2560800" cy="127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key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6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7"/>
          <p:cNvCxnSpPr/>
          <p:nvPr/>
        </p:nvCxnSpPr>
        <p:spPr>
          <a:xfrm flipH="1">
            <a:off x="3022950" y="868825"/>
            <a:ext cx="443700" cy="13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57"/>
          <p:cNvCxnSpPr/>
          <p:nvPr/>
        </p:nvCxnSpPr>
        <p:spPr>
          <a:xfrm>
            <a:off x="251950" y="590800"/>
            <a:ext cx="486600" cy="2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57"/>
          <p:cNvCxnSpPr/>
          <p:nvPr/>
        </p:nvCxnSpPr>
        <p:spPr>
          <a:xfrm flipH="1">
            <a:off x="4096650" y="894900"/>
            <a:ext cx="482100" cy="1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NewQuery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kind query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449" y="0"/>
            <a:ext cx="50511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59"/>
          <p:cNvCxnSpPr/>
          <p:nvPr/>
        </p:nvCxnSpPr>
        <p:spPr>
          <a:xfrm rot="10800000">
            <a:off x="4153000" y="564775"/>
            <a:ext cx="477900" cy="20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put</a:t>
            </a:r>
            <a:endParaRPr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(review)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1" y="0"/>
            <a:ext cx="902619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61"/>
          <p:cNvCxnSpPr/>
          <p:nvPr/>
        </p:nvCxnSpPr>
        <p:spPr>
          <a:xfrm flipH="1">
            <a:off x="4144400" y="2493550"/>
            <a:ext cx="1068600" cy="31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Fields</a:t>
            </a:r>
            <a:endParaRPr/>
          </a:p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Properties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2521500" y="1150475"/>
            <a:ext cx="238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Example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Employee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e1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Name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Role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HireDate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Account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9" y="0"/>
            <a:ext cx="8997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200"/>
            <a:ext cx="9144000" cy="433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NewQuery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field filter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228"/>
            <a:ext cx="9143999" cy="218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508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200"/>
            <a:ext cx="9144000" cy="433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docs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69"/>
          <p:cNvGrpSpPr/>
          <p:nvPr/>
        </p:nvGrpSpPr>
        <p:grpSpPr>
          <a:xfrm>
            <a:off x="457200" y="0"/>
            <a:ext cx="8229600" cy="5143500"/>
            <a:chOff x="0" y="0"/>
            <a:chExt cx="8229600" cy="5143500"/>
          </a:xfrm>
        </p:grpSpPr>
        <p:pic>
          <p:nvPicPr>
            <p:cNvPr id="417" name="Google Shape;417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82296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8" name="Google Shape;418;p69"/>
            <p:cNvCxnSpPr/>
            <p:nvPr/>
          </p:nvCxnSpPr>
          <p:spPr>
            <a:xfrm>
              <a:off x="286725" y="3935825"/>
              <a:ext cx="1103400" cy="851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3762"/>
            <a:ext cx="9144002" cy="2003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435"/>
            <a:ext cx="9143999" cy="294593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datastore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/ </a:t>
            </a:r>
            <a:r>
              <a:rPr b="1" lang="en">
                <a:solidFill>
                  <a:srgbClr val="0000FF"/>
                </a:solidFill>
              </a:rPr>
              <a:t>kind</a:t>
            </a:r>
            <a:endParaRPr b="1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 / </a:t>
            </a:r>
            <a:r>
              <a:rPr b="1" lang="en">
                <a:solidFill>
                  <a:srgbClr val="0000FF"/>
                </a:solidFill>
              </a:rPr>
              <a:t>entity</a:t>
            </a:r>
            <a:endParaRPr b="1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variable of a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fields / </a:t>
            </a:r>
            <a:r>
              <a:rPr b="1" lang="en">
                <a:solidFill>
                  <a:srgbClr val="0000FF"/>
                </a:solidFill>
              </a:rPr>
              <a:t>properties</a:t>
            </a:r>
            <a:endParaRPr b="1"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values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850" y="661800"/>
            <a:ext cx="3943350" cy="2876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8"/>
          <p:cNvSpPr txBox="1"/>
          <p:nvPr/>
        </p:nvSpPr>
        <p:spPr>
          <a:xfrm>
            <a:off x="4076000" y="196000"/>
            <a:ext cx="1650900" cy="37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Kind: Employee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3362825" y="2251300"/>
            <a:ext cx="977100" cy="37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Entity: e1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177825" y="3689600"/>
            <a:ext cx="1330200" cy="109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Properties: 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Name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Role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HireDate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Account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66" y="0"/>
            <a:ext cx="6987669" cy="5143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79150"/>
            <a:ext cx="8229600" cy="3333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0245"/>
            <a:ext cx="9144002" cy="194926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50" y="3278797"/>
            <a:ext cx="6700649" cy="14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4234"/>
            <a:ext cx="9143998" cy="176463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50" y="3278797"/>
            <a:ext cx="6700649" cy="14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133"/>
            <a:ext cx="9143998" cy="158018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50" y="3278797"/>
            <a:ext cx="6700649" cy="14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5916775" cy="2603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625" y="2603625"/>
            <a:ext cx="4678376" cy="2539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Datastore</a:t>
            </a:r>
            <a:endParaRPr/>
          </a:p>
        </p:txBody>
      </p:sp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 user profile page that requires login (via Google) and save profile information in the data store.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 solution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3998" cy="4883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9"/>
          <p:cNvCxnSpPr/>
          <p:nvPr/>
        </p:nvCxnSpPr>
        <p:spPr>
          <a:xfrm>
            <a:off x="3210700" y="769275"/>
            <a:ext cx="1941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9"/>
          <p:cNvCxnSpPr/>
          <p:nvPr/>
        </p:nvCxnSpPr>
        <p:spPr>
          <a:xfrm>
            <a:off x="5726325" y="769275"/>
            <a:ext cx="272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9"/>
          <p:cNvCxnSpPr/>
          <p:nvPr/>
        </p:nvCxnSpPr>
        <p:spPr>
          <a:xfrm>
            <a:off x="87600" y="1130200"/>
            <a:ext cx="555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9"/>
          <p:cNvCxnSpPr/>
          <p:nvPr/>
        </p:nvCxnSpPr>
        <p:spPr>
          <a:xfrm>
            <a:off x="726550" y="1130200"/>
            <a:ext cx="1236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9"/>
          <p:cNvCxnSpPr/>
          <p:nvPr/>
        </p:nvCxnSpPr>
        <p:spPr>
          <a:xfrm>
            <a:off x="2442850" y="1130200"/>
            <a:ext cx="4038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75" y="3310250"/>
            <a:ext cx="4569900" cy="1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CREATE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set up the value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lphaLcPeriod"/>
            </a:pPr>
            <a:r>
              <a:rPr b="1" lang="en">
                <a:solidFill>
                  <a:srgbClr val="FF0000"/>
                </a:solidFill>
              </a:rPr>
              <a:t>create a value of type struct</a:t>
            </a:r>
            <a:endParaRPr b="1" i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create a key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use datastore.Put()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lphaLcPeriod"/>
            </a:pPr>
            <a:r>
              <a:rPr b="1" lang="en">
                <a:solidFill>
                  <a:srgbClr val="FF0000"/>
                </a:solidFill>
              </a:rPr>
              <a:t>pass the value &amp; key to datastore.Put()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361550" y="3310250"/>
            <a:ext cx="4778400" cy="1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RETRIEVE</a:t>
            </a:r>
            <a:endParaRPr b="1"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AutoNum type="arabicPeriod"/>
            </a:pPr>
            <a:r>
              <a:rPr b="1" lang="en">
                <a:solidFill>
                  <a:srgbClr val="FF00FF"/>
                </a:solidFill>
              </a:rPr>
              <a:t>set up a value</a:t>
            </a:r>
            <a:endParaRPr b="1"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AutoNum type="alphaLcPeriod"/>
            </a:pPr>
            <a:r>
              <a:rPr b="1" lang="en">
                <a:solidFill>
                  <a:srgbClr val="FF00FF"/>
                </a:solidFill>
              </a:rPr>
              <a:t>create a value of type struct</a:t>
            </a:r>
            <a:endParaRPr b="1"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AutoNum type="arabicPeriod"/>
            </a:pPr>
            <a:r>
              <a:rPr b="1" lang="en">
                <a:solidFill>
                  <a:srgbClr val="FF00FF"/>
                </a:solidFill>
              </a:rPr>
              <a:t>use datastore.Get()</a:t>
            </a:r>
            <a:endParaRPr b="1"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AutoNum type="alphaLcPeriod"/>
            </a:pPr>
            <a:r>
              <a:rPr b="1" lang="en">
                <a:solidFill>
                  <a:srgbClr val="FF00FF"/>
                </a:solidFill>
              </a:rPr>
              <a:t>pass key &amp; value pointer to datastore.Get()</a:t>
            </a:r>
            <a:endParaRPr b="1">
              <a:solidFill>
                <a:srgbClr val="FF00FF"/>
              </a:solidFill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6986125" y="1503800"/>
            <a:ext cx="19416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>
            <a:off x="3011550" y="1847350"/>
            <a:ext cx="56160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592200" y="2260400"/>
            <a:ext cx="10932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2299800" y="2260400"/>
            <a:ext cx="7410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4728550" y="2260400"/>
            <a:ext cx="21006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0" cy="233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576"/>
            <a:ext cx="9144000" cy="38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95680" cy="47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525" y="0"/>
            <a:ext cx="5333474" cy="47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01751" cy="17804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0" name="Google Shape;50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934" y="1780475"/>
            <a:ext cx="7984067" cy="3363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84"/>
          <p:cNvSpPr txBox="1"/>
          <p:nvPr/>
        </p:nvSpPr>
        <p:spPr>
          <a:xfrm>
            <a:off x="3979275" y="286700"/>
            <a:ext cx="3336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could also do it like this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 </a:t>
            </a:r>
            <a:r>
              <a:rPr b="1" lang="en" sz="1800">
                <a:solidFill>
                  <a:srgbClr val="FF0000"/>
                </a:solidFill>
              </a:rPr>
              <a:t>{{define "edit-form"}}</a:t>
            </a:r>
            <a:r>
              <a:rPr b="1" lang="en" sz="1800">
                <a:solidFill>
                  <a:srgbClr val="0000FF"/>
                </a:solidFill>
              </a:rPr>
              <a:t> </a:t>
            </a:r>
            <a:endParaRPr b="1" sz="1800">
              <a:solidFill>
                <a:srgbClr val="0000FF"/>
              </a:solidFill>
            </a:endParaRPr>
          </a:p>
        </p:txBody>
      </p:sp>
      <p:cxnSp>
        <p:nvCxnSpPr>
          <p:cNvPr id="502" name="Google Shape;502;p84"/>
          <p:cNvCxnSpPr/>
          <p:nvPr/>
        </p:nvCxnSpPr>
        <p:spPr>
          <a:xfrm rot="10800000">
            <a:off x="1841925" y="564775"/>
            <a:ext cx="2467500" cy="19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84"/>
          <p:cNvCxnSpPr/>
          <p:nvPr/>
        </p:nvCxnSpPr>
        <p:spPr>
          <a:xfrm flipH="1">
            <a:off x="5325900" y="964400"/>
            <a:ext cx="1390200" cy="328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272"/>
            <a:ext cx="9143999" cy="328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julien schmidt router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515"/>
            <a:ext cx="9144001" cy="441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63800"/>
            <a:ext cx="63246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283100"/>
            <a:ext cx="78486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extra reading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(not for in-class lecture)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hlinkClick r:id="rId3"/>
              </a:rPr>
              <a:t>tutorial</a:t>
            </a:r>
            <a:r>
              <a:rPr lang="en">
                <a:solidFill>
                  <a:srgbClr val="FF00FF"/>
                </a:solidFill>
              </a:rPr>
              <a:t>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39" name="Google Shape;539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https://cloud.google.com/go/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datastore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variable of a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values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850" y="661800"/>
            <a:ext cx="3943350" cy="2876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20"/>
          <p:cNvSpPr txBox="1"/>
          <p:nvPr/>
        </p:nvSpPr>
        <p:spPr>
          <a:xfrm>
            <a:off x="4076000" y="196000"/>
            <a:ext cx="1650900" cy="377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Kind: Employee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3362825" y="2251300"/>
            <a:ext cx="977100" cy="377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Entity: e1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177825" y="3689600"/>
            <a:ext cx="1330200" cy="109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Properties: 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Name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Role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HireDate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Account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319725" y="3689600"/>
            <a:ext cx="2858100" cy="109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You can query based on properties: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eg, give me all of the employees who have the role “manager”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nosql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49" y="0"/>
            <a:ext cx="5317501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6826"/>
            <a:ext cx="9144001" cy="15298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831"/>
            <a:ext cx="9144001" cy="5025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1619250"/>
            <a:ext cx="8315325" cy="190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